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09"/>
  </p:normalViewPr>
  <p:slideViewPr>
    <p:cSldViewPr snapToGrid="0">
      <p:cViewPr varScale="1">
        <p:scale>
          <a:sx n="75" d="100"/>
          <a:sy n="75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10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10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109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1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27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3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Море и небо на закате 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Море и небо на закате 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Пляж и море на закате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пляж и море на закате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ляж и море на закате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3" name="Море и небо на закате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1" name="Море и небо на закате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72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2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83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Заголовок раздела</a:t>
            </a:r>
          </a:p>
        </p:txBody>
      </p:sp>
      <p:sp>
        <p:nvSpPr>
          <p:cNvPr id="9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Салимли Айзек, гр. 5130201/2010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Салимли Айзек, гр. 5130201/20102</a:t>
            </a:r>
          </a:p>
        </p:txBody>
      </p:sp>
      <p:sp>
        <p:nvSpPr>
          <p:cNvPr id="172" name="Методы тестирования ПО"/>
          <p:cNvSpPr txBox="1">
            <a:spLocks noGrp="1"/>
          </p:cNvSpPr>
          <p:nvPr>
            <p:ph type="ctrTitle"/>
          </p:nvPr>
        </p:nvSpPr>
        <p:spPr>
          <a:xfrm>
            <a:off x="1219200" y="2869974"/>
            <a:ext cx="21945600" cy="4267201"/>
          </a:xfrm>
          <a:prstGeom prst="rect">
            <a:avLst/>
          </a:prstGeom>
        </p:spPr>
        <p:txBody>
          <a:bodyPr/>
          <a:lstStyle>
            <a:lvl1pPr>
              <a:defRPr sz="12200" spc="-122"/>
            </a:lvl1pPr>
          </a:lstStyle>
          <a:p>
            <a:r>
              <a:t>Методы тестирования ПО</a:t>
            </a:r>
          </a:p>
        </p:txBody>
      </p:sp>
      <p:sp>
        <p:nvSpPr>
          <p:cNvPr id="173" name="Основные задачи технологии тестирования Фаззинг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 b="1" spc="-5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Основные задачи технологии тестирования Фаззинг</a:t>
            </a:r>
          </a:p>
        </p:txBody>
      </p:sp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6" y="273839"/>
            <a:ext cx="4676446" cy="3507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Построение грамматики по данным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Построение грамматики по данным</a:t>
            </a:r>
          </a:p>
        </p:txBody>
      </p:sp>
      <p:pic>
        <p:nvPicPr>
          <p:cNvPr id="211" name="Фаазззз.drawio.png" descr="Фаазззз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794" y="3472999"/>
            <a:ext cx="15802412" cy="792589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Проблемы фаззера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Проблемы</a:t>
            </a:r>
            <a:r>
              <a:rPr dirty="0"/>
              <a:t> </a:t>
            </a:r>
            <a:r>
              <a:rPr dirty="0" err="1"/>
              <a:t>фаззера</a:t>
            </a:r>
            <a:endParaRPr dirty="0"/>
          </a:p>
        </p:txBody>
      </p:sp>
      <p:sp>
        <p:nvSpPr>
          <p:cNvPr id="215" name="Уязвимость в архитектуре…"/>
          <p:cNvSpPr txBox="1">
            <a:spLocks noGrp="1"/>
          </p:cNvSpPr>
          <p:nvPr>
            <p:ph type="body" idx="4294967295"/>
          </p:nvPr>
        </p:nvSpPr>
        <p:spPr>
          <a:xfrm>
            <a:off x="1195152" y="3243685"/>
            <a:ext cx="20404035" cy="8991131"/>
          </a:xfrm>
          <a:prstGeom prst="rect">
            <a:avLst/>
          </a:prstGeom>
        </p:spPr>
        <p:txBody>
          <a:bodyPr/>
          <a:lstStyle/>
          <a:p>
            <a:pPr marL="632979" indent="-632979" defTabSz="12700">
              <a:lnSpc>
                <a:spcPct val="15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Уязвимость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архитектуре</a:t>
            </a:r>
            <a:r>
              <a:rPr dirty="0"/>
              <a:t> </a:t>
            </a:r>
          </a:p>
          <a:p>
            <a:pPr marL="1369579" indent="-632979" defTabSz="12700">
              <a:lnSpc>
                <a:spcPct val="15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Сложно</a:t>
            </a:r>
            <a:r>
              <a:rPr dirty="0"/>
              <a:t> </a:t>
            </a:r>
            <a:r>
              <a:rPr dirty="0" err="1"/>
              <a:t>предугадать</a:t>
            </a:r>
            <a:r>
              <a:rPr dirty="0"/>
              <a:t> </a:t>
            </a:r>
            <a:r>
              <a:rPr dirty="0" err="1"/>
              <a:t>следующую</a:t>
            </a:r>
            <a:r>
              <a:rPr dirty="0"/>
              <a:t> </a:t>
            </a:r>
            <a:r>
              <a:rPr dirty="0" err="1"/>
              <a:t>уязвимость</a:t>
            </a:r>
            <a:endParaRPr dirty="0"/>
          </a:p>
          <a:p>
            <a:pPr marL="632979" indent="-632979" defTabSz="12700">
              <a:lnSpc>
                <a:spcPct val="15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результате</a:t>
            </a:r>
            <a:r>
              <a:rPr dirty="0"/>
              <a:t> </a:t>
            </a:r>
            <a:r>
              <a:rPr dirty="0" err="1"/>
              <a:t>фаззинга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всегда</a:t>
            </a:r>
            <a:r>
              <a:rPr dirty="0"/>
              <a:t> </a:t>
            </a:r>
            <a:r>
              <a:rPr dirty="0" err="1"/>
              <a:t>происходит</a:t>
            </a:r>
            <a:r>
              <a:rPr dirty="0"/>
              <a:t> </a:t>
            </a:r>
            <a:r>
              <a:rPr dirty="0" err="1"/>
              <a:t>падение</a:t>
            </a:r>
            <a:endParaRPr dirty="0"/>
          </a:p>
          <a:p>
            <a:pPr marL="1369579" indent="-632979" defTabSz="12700">
              <a:lnSpc>
                <a:spcPct val="15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Например</a:t>
            </a:r>
            <a:r>
              <a:rPr dirty="0"/>
              <a:t>: pool corruption </a:t>
            </a:r>
          </a:p>
          <a:p>
            <a:pPr marL="632979" indent="-632979" defTabSz="12700">
              <a:lnSpc>
                <a:spcPct val="15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все</a:t>
            </a:r>
            <a:r>
              <a:rPr dirty="0"/>
              <a:t> </a:t>
            </a:r>
            <a:r>
              <a:rPr dirty="0" err="1"/>
              <a:t>найденные</a:t>
            </a:r>
            <a:r>
              <a:rPr dirty="0"/>
              <a:t> </a:t>
            </a:r>
            <a:r>
              <a:rPr dirty="0" err="1"/>
              <a:t>уязвимости</a:t>
            </a:r>
            <a:r>
              <a:rPr dirty="0"/>
              <a:t> </a:t>
            </a:r>
            <a:r>
              <a:rPr dirty="0" err="1"/>
              <a:t>эксплуатабельны</a:t>
            </a:r>
            <a:r>
              <a:rPr dirty="0"/>
              <a:t> </a:t>
            </a:r>
          </a:p>
          <a:p>
            <a:pPr marL="1369579" indent="-632979" defTabSz="12700">
              <a:lnSpc>
                <a:spcPct val="15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Падений</a:t>
            </a:r>
            <a:r>
              <a:rPr dirty="0"/>
              <a:t> </a:t>
            </a:r>
            <a:r>
              <a:rPr dirty="0" err="1"/>
              <a:t>может</a:t>
            </a:r>
            <a:r>
              <a:rPr dirty="0"/>
              <a:t> </a:t>
            </a:r>
            <a:r>
              <a:rPr dirty="0" err="1"/>
              <a:t>быть</a:t>
            </a:r>
            <a:r>
              <a:rPr dirty="0"/>
              <a:t> </a:t>
            </a:r>
            <a:r>
              <a:rPr dirty="0" err="1"/>
              <a:t>огромное</a:t>
            </a:r>
            <a:r>
              <a:rPr dirty="0"/>
              <a:t> </a:t>
            </a:r>
            <a:r>
              <a:rPr dirty="0" err="1"/>
              <a:t>количество</a:t>
            </a:r>
            <a:r>
              <a:rPr dirty="0"/>
              <a:t> </a:t>
            </a:r>
          </a:p>
        </p:txBody>
      </p:sp>
      <p:sp>
        <p:nvSpPr>
          <p:cNvPr id="216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313" y="12700000"/>
            <a:ext cx="316993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Спасибо за внимание!"/>
          <p:cNvSpPr txBox="1">
            <a:spLocks noGrp="1"/>
          </p:cNvSpPr>
          <p:nvPr>
            <p:ph type="title" idx="4294967295"/>
          </p:nvPr>
        </p:nvSpPr>
        <p:spPr>
          <a:xfrm>
            <a:off x="1219199" y="5994399"/>
            <a:ext cx="21945601" cy="1727201"/>
          </a:xfrm>
          <a:prstGeom prst="rect">
            <a:avLst/>
          </a:prstGeom>
        </p:spPr>
        <p:txBody>
          <a:bodyPr/>
          <a:lstStyle/>
          <a:p>
            <a:r>
              <a:t>Спасибо за внимание!</a:t>
            </a:r>
          </a:p>
        </p:txBody>
      </p:sp>
      <p:sp>
        <p:nvSpPr>
          <p:cNvPr id="219" name="Салимли Айзек, гр. 5130201/20102"/>
          <p:cNvSpPr txBox="1"/>
          <p:nvPr/>
        </p:nvSpPr>
        <p:spPr>
          <a:xfrm>
            <a:off x="1219200" y="11986162"/>
            <a:ext cx="2194559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Салимли Айзек, гр. 5130201/20102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Фаззин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Фаззинг</a:t>
            </a:r>
          </a:p>
        </p:txBody>
      </p:sp>
      <p:sp>
        <p:nvSpPr>
          <p:cNvPr id="177" name="Фаззинг - техника тестирования программного обеспечения, часто автоматическая или полуавтоматическая, заключающаяся в передаче приложению на вход неправильных, неожиданных или случайных данных.…"/>
          <p:cNvSpPr txBox="1">
            <a:spLocks noGrp="1"/>
          </p:cNvSpPr>
          <p:nvPr>
            <p:ph type="body" idx="4294967295"/>
          </p:nvPr>
        </p:nvSpPr>
        <p:spPr>
          <a:xfrm>
            <a:off x="1219200" y="4013200"/>
            <a:ext cx="21945600" cy="8483600"/>
          </a:xfrm>
          <a:prstGeom prst="rect">
            <a:avLst/>
          </a:prstGeom>
        </p:spPr>
        <p:txBody>
          <a:bodyPr/>
          <a:lstStyle/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Фаззинг - техника тестирования программного обеспечения, часто автоматическая или полуавтоматическая, заключающаяся в передаче приложению на вход неправильных, неожиданных или случайных данных.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Предметом интереса являются падения и зависания, нарушения внутренней логики и проверок в коде приложения, утечки памяти, вызванные такими данными на входе.</a:t>
            </a:r>
          </a:p>
        </p:txBody>
      </p:sp>
      <p:sp>
        <p:nvSpPr>
          <p:cNvPr id="178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68301" y="12700000"/>
            <a:ext cx="2550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Этапы Фаззинг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Этапы Фаззинга</a:t>
            </a:r>
          </a:p>
        </p:txBody>
      </p:sp>
      <p:sp>
        <p:nvSpPr>
          <p:cNvPr id="181" name="1. Анализ исследуемого приложения.…"/>
          <p:cNvSpPr txBox="1">
            <a:spLocks noGrp="1"/>
          </p:cNvSpPr>
          <p:nvPr>
            <p:ph type="body" idx="4294967295"/>
          </p:nvPr>
        </p:nvSpPr>
        <p:spPr>
          <a:xfrm>
            <a:off x="1219200" y="4013200"/>
            <a:ext cx="21945600" cy="8483600"/>
          </a:xfrm>
          <a:prstGeom prst="rect">
            <a:avLst/>
          </a:prstGeom>
        </p:spPr>
        <p:txBody>
          <a:bodyPr/>
          <a:lstStyle/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1. Анализ исследуемого приложения. 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 Опционально - разработка фаззера 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3. Генерация данных 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4. Фаззинг</a:t>
            </a:r>
          </a:p>
          <a:p>
            <a: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5. Анализ результатов </a:t>
            </a:r>
          </a:p>
        </p:txBody>
      </p:sp>
      <p:sp>
        <p:nvSpPr>
          <p:cNvPr id="182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951" y="12700000"/>
            <a:ext cx="26771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Метод серого ящи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Метод серого ящика</a:t>
            </a:r>
          </a:p>
        </p:txBody>
      </p:sp>
      <p:sp>
        <p:nvSpPr>
          <p:cNvPr id="185" name="При тестировании данным методом исследователь не имеет полной спецификации программы и исходных кодов, как это бывает при тестировании методом «белого ящика», однако знаний о системе больше чем при тестировании методом «черного ящика»."/>
          <p:cNvSpPr txBox="1">
            <a:spLocks noGrp="1"/>
          </p:cNvSpPr>
          <p:nvPr>
            <p:ph type="body" sz="half" idx="4294967295"/>
          </p:nvPr>
        </p:nvSpPr>
        <p:spPr>
          <a:xfrm>
            <a:off x="1219199" y="4013200"/>
            <a:ext cx="9846221" cy="8483600"/>
          </a:xfrm>
          <a:prstGeom prst="rect">
            <a:avLst/>
          </a:prstGeom>
        </p:spPr>
        <p:txBody>
          <a:bodyPr/>
          <a:lstStyle>
            <a:lvl1pPr marL="0" indent="0" defTabSz="12700">
              <a:lnSpc>
                <a:spcPct val="10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При тестировании данным методом исследователь не имеет полной спецификации программы и исходных кодов, как это бывает при тестировании методом «белого ящика», однако знаний о системе больше чем при тестировании методом «черного ящика».</a:t>
            </a:r>
          </a:p>
        </p:txBody>
      </p:sp>
      <p:pic>
        <p:nvPicPr>
          <p:cNvPr id="186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546" y="9709865"/>
            <a:ext cx="11604549" cy="293858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300" y="12700000"/>
            <a:ext cx="27101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Где можно применять Фаззин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Где можно применять Фаззинг</a:t>
            </a:r>
          </a:p>
        </p:txBody>
      </p:sp>
      <p:sp>
        <p:nvSpPr>
          <p:cNvPr id="190" name="Браузеры…"/>
          <p:cNvSpPr txBox="1">
            <a:spLocks noGrp="1"/>
          </p:cNvSpPr>
          <p:nvPr>
            <p:ph type="body" sz="half" idx="4294967295"/>
          </p:nvPr>
        </p:nvSpPr>
        <p:spPr>
          <a:xfrm>
            <a:off x="1219200" y="4013200"/>
            <a:ext cx="9846220" cy="8483600"/>
          </a:xfrm>
          <a:prstGeom prst="rect">
            <a:avLst/>
          </a:prstGeom>
        </p:spPr>
        <p:txBody>
          <a:bodyPr/>
          <a:lstStyle/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Браузеры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Парсер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Сетевые протоколы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Компиляторы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ОС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БД</a:t>
            </a:r>
          </a:p>
        </p:txBody>
      </p:sp>
      <p:sp>
        <p:nvSpPr>
          <p:cNvPr id="191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64110" y="12700000"/>
            <a:ext cx="26339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Типы фаззер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Типы фаззеров</a:t>
            </a:r>
          </a:p>
        </p:txBody>
      </p:sp>
      <p:sp>
        <p:nvSpPr>
          <p:cNvPr id="194" name="На основе грамматики…"/>
          <p:cNvSpPr txBox="1">
            <a:spLocks noGrp="1"/>
          </p:cNvSpPr>
          <p:nvPr>
            <p:ph type="body" sz="half" idx="4294967295"/>
          </p:nvPr>
        </p:nvSpPr>
        <p:spPr>
          <a:xfrm>
            <a:off x="1219200" y="4013200"/>
            <a:ext cx="9846220" cy="8483600"/>
          </a:xfrm>
          <a:prstGeom prst="rect">
            <a:avLst/>
          </a:prstGeom>
        </p:spPr>
        <p:txBody>
          <a:bodyPr/>
          <a:lstStyle/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основе грамматики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основе мутаций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Построение грамматики по данным</a:t>
            </a:r>
          </a:p>
          <a:p>
            <a:pPr marL="632979" indent="-632979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 основе покрытия кода</a:t>
            </a:r>
          </a:p>
        </p:txBody>
      </p:sp>
      <p:sp>
        <p:nvSpPr>
          <p:cNvPr id="195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60046" y="12700000"/>
            <a:ext cx="271527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Фаззер на основе граммати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Фаззер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основе</a:t>
            </a:r>
            <a:r>
              <a:rPr dirty="0"/>
              <a:t> </a:t>
            </a:r>
            <a:r>
              <a:rPr dirty="0" err="1"/>
              <a:t>грамматики</a:t>
            </a:r>
            <a:endParaRPr dirty="0"/>
          </a:p>
        </p:txBody>
      </p:sp>
      <p:sp>
        <p:nvSpPr>
          <p:cNvPr id="198" name="1. Фаззер работает с грамматическим определением языка, что позволяет ему генерировать синтаксически корректные строки. Первым этапом является создание грамматики. Грамматика задает правила формирования строк, описывающих последовательности символов, кот"/>
          <p:cNvSpPr txBox="1">
            <a:spLocks noGrp="1"/>
          </p:cNvSpPr>
          <p:nvPr>
            <p:ph type="body" idx="4294967295"/>
          </p:nvPr>
        </p:nvSpPr>
        <p:spPr>
          <a:xfrm>
            <a:off x="661912" y="2501900"/>
            <a:ext cx="22320588" cy="99548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374904">
              <a:lnSpc>
                <a:spcPct val="100000"/>
              </a:lnSpc>
              <a:spcBef>
                <a:spcPts val="0"/>
              </a:spcBef>
              <a:buSzTx/>
              <a:buNone/>
              <a:defRPr sz="418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1. </a:t>
            </a:r>
            <a:r>
              <a:rPr dirty="0" err="1"/>
              <a:t>Фаззер</a:t>
            </a:r>
            <a:r>
              <a:rPr dirty="0"/>
              <a:t> </a:t>
            </a:r>
            <a:r>
              <a:rPr dirty="0" err="1"/>
              <a:t>работает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грамматическим</a:t>
            </a:r>
            <a:r>
              <a:rPr dirty="0"/>
              <a:t> </a:t>
            </a:r>
            <a:r>
              <a:rPr dirty="0" err="1"/>
              <a:t>определением</a:t>
            </a:r>
            <a:r>
              <a:rPr dirty="0"/>
              <a:t> </a:t>
            </a:r>
            <a:r>
              <a:rPr dirty="0" err="1"/>
              <a:t>языка</a:t>
            </a:r>
            <a:r>
              <a:rPr dirty="0"/>
              <a:t>, </a:t>
            </a: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ему</a:t>
            </a:r>
            <a:r>
              <a:rPr dirty="0"/>
              <a:t> </a:t>
            </a:r>
            <a:r>
              <a:rPr dirty="0" err="1"/>
              <a:t>генерировать</a:t>
            </a:r>
            <a:r>
              <a:rPr dirty="0"/>
              <a:t> </a:t>
            </a:r>
            <a:r>
              <a:rPr dirty="0" err="1"/>
              <a:t>синтаксически</a:t>
            </a:r>
            <a:r>
              <a:rPr dirty="0"/>
              <a:t> </a:t>
            </a:r>
            <a:r>
              <a:rPr dirty="0" err="1"/>
              <a:t>корректные</a:t>
            </a:r>
            <a:r>
              <a:rPr dirty="0"/>
              <a:t> </a:t>
            </a:r>
            <a:r>
              <a:rPr dirty="0" err="1"/>
              <a:t>строки</a:t>
            </a:r>
            <a:r>
              <a:rPr dirty="0"/>
              <a:t>. </a:t>
            </a:r>
            <a:r>
              <a:rPr dirty="0" err="1"/>
              <a:t>Первым</a:t>
            </a:r>
            <a:r>
              <a:rPr dirty="0"/>
              <a:t> </a:t>
            </a:r>
            <a:r>
              <a:rPr dirty="0" err="1"/>
              <a:t>этапом</a:t>
            </a:r>
            <a:r>
              <a:rPr dirty="0"/>
              <a:t> </a:t>
            </a:r>
            <a:r>
              <a:rPr dirty="0" err="1"/>
              <a:t>является</a:t>
            </a:r>
            <a:r>
              <a:rPr dirty="0"/>
              <a:t> </a:t>
            </a:r>
            <a:r>
              <a:rPr dirty="0" err="1"/>
              <a:t>создание</a:t>
            </a:r>
            <a:r>
              <a:rPr dirty="0"/>
              <a:t> </a:t>
            </a:r>
            <a:r>
              <a:rPr dirty="0" err="1"/>
              <a:t>грамматики</a:t>
            </a:r>
            <a:r>
              <a:rPr dirty="0"/>
              <a:t>. </a:t>
            </a:r>
            <a:r>
              <a:rPr dirty="0" err="1"/>
              <a:t>Грамматика</a:t>
            </a:r>
            <a:r>
              <a:rPr dirty="0"/>
              <a:t> </a:t>
            </a:r>
            <a:r>
              <a:rPr dirty="0" err="1"/>
              <a:t>задает</a:t>
            </a:r>
            <a:r>
              <a:rPr dirty="0"/>
              <a:t> </a:t>
            </a:r>
            <a:r>
              <a:rPr dirty="0" err="1"/>
              <a:t>правила</a:t>
            </a:r>
            <a:r>
              <a:rPr dirty="0"/>
              <a:t> </a:t>
            </a:r>
            <a:r>
              <a:rPr dirty="0" err="1"/>
              <a:t>формирования</a:t>
            </a:r>
            <a:r>
              <a:rPr dirty="0"/>
              <a:t> </a:t>
            </a:r>
            <a:r>
              <a:rPr dirty="0" err="1"/>
              <a:t>строк</a:t>
            </a:r>
            <a:r>
              <a:rPr dirty="0"/>
              <a:t>, </a:t>
            </a:r>
            <a:r>
              <a:rPr dirty="0" err="1"/>
              <a:t>описывающих</a:t>
            </a:r>
            <a:r>
              <a:rPr dirty="0"/>
              <a:t> </a:t>
            </a:r>
            <a:r>
              <a:rPr dirty="0" err="1"/>
              <a:t>последовательности</a:t>
            </a:r>
            <a:r>
              <a:rPr dirty="0"/>
              <a:t> </a:t>
            </a:r>
            <a:r>
              <a:rPr dirty="0" err="1"/>
              <a:t>символов</a:t>
            </a:r>
            <a:r>
              <a:rPr dirty="0"/>
              <a:t>, </a:t>
            </a:r>
            <a:r>
              <a:rPr dirty="0" err="1"/>
              <a:t>которые</a:t>
            </a:r>
            <a:r>
              <a:rPr dirty="0"/>
              <a:t> </a:t>
            </a:r>
            <a:r>
              <a:rPr dirty="0" err="1"/>
              <a:t>могут</a:t>
            </a:r>
            <a:r>
              <a:rPr dirty="0"/>
              <a:t> </a:t>
            </a:r>
            <a:r>
              <a:rPr dirty="0" err="1"/>
              <a:t>использоваться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тестах</a:t>
            </a:r>
            <a:r>
              <a:rPr dirty="0"/>
              <a:t>. </a:t>
            </a:r>
          </a:p>
          <a:p>
            <a:pPr marL="0" indent="0" defTabSz="374904">
              <a:lnSpc>
                <a:spcPct val="100000"/>
              </a:lnSpc>
              <a:spcBef>
                <a:spcPts val="0"/>
              </a:spcBef>
              <a:buSzTx/>
              <a:buNone/>
              <a:defRPr sz="418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2. </a:t>
            </a:r>
            <a:r>
              <a:rPr dirty="0" err="1"/>
              <a:t>Построение</a:t>
            </a:r>
            <a:r>
              <a:rPr dirty="0"/>
              <a:t> </a:t>
            </a:r>
            <a:r>
              <a:rPr dirty="0" err="1"/>
              <a:t>дерева</a:t>
            </a:r>
            <a:r>
              <a:rPr dirty="0"/>
              <a:t> </a:t>
            </a:r>
            <a:r>
              <a:rPr dirty="0" err="1"/>
              <a:t>разбора</a:t>
            </a:r>
            <a:r>
              <a:rPr dirty="0"/>
              <a:t>.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дерево</a:t>
            </a:r>
            <a:r>
              <a:rPr dirty="0"/>
              <a:t> </a:t>
            </a:r>
            <a:r>
              <a:rPr dirty="0" err="1"/>
              <a:t>визуализирует</a:t>
            </a:r>
            <a:r>
              <a:rPr dirty="0"/>
              <a:t> </a:t>
            </a:r>
            <a:r>
              <a:rPr dirty="0" err="1"/>
              <a:t>структуру</a:t>
            </a:r>
            <a:r>
              <a:rPr dirty="0"/>
              <a:t> </a:t>
            </a:r>
            <a:r>
              <a:rPr dirty="0" err="1"/>
              <a:t>всех</a:t>
            </a:r>
            <a:r>
              <a:rPr dirty="0"/>
              <a:t> </a:t>
            </a:r>
            <a:r>
              <a:rPr dirty="0" err="1"/>
              <a:t>возможных</a:t>
            </a:r>
            <a:r>
              <a:rPr dirty="0"/>
              <a:t> </a:t>
            </a:r>
            <a:r>
              <a:rPr dirty="0" err="1"/>
              <a:t>комбинаций</a:t>
            </a:r>
            <a:r>
              <a:rPr dirty="0"/>
              <a:t>, </a:t>
            </a:r>
            <a:r>
              <a:rPr dirty="0" err="1"/>
              <a:t>которые</a:t>
            </a:r>
            <a:r>
              <a:rPr dirty="0"/>
              <a:t> </a:t>
            </a:r>
            <a:r>
              <a:rPr dirty="0" err="1"/>
              <a:t>могут</a:t>
            </a:r>
            <a:r>
              <a:rPr dirty="0"/>
              <a:t> </a:t>
            </a:r>
            <a:r>
              <a:rPr dirty="0" err="1"/>
              <a:t>быть</a:t>
            </a:r>
            <a:r>
              <a:rPr dirty="0"/>
              <a:t> </a:t>
            </a:r>
            <a:r>
              <a:rPr dirty="0" err="1"/>
              <a:t>сформированы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основе</a:t>
            </a:r>
            <a:r>
              <a:rPr dirty="0"/>
              <a:t> </a:t>
            </a:r>
            <a:r>
              <a:rPr dirty="0" err="1"/>
              <a:t>заданной</a:t>
            </a:r>
            <a:r>
              <a:rPr dirty="0"/>
              <a:t> </a:t>
            </a:r>
            <a:r>
              <a:rPr dirty="0" err="1"/>
              <a:t>грамматики</a:t>
            </a:r>
            <a:r>
              <a:rPr dirty="0"/>
              <a:t>. </a:t>
            </a:r>
            <a:r>
              <a:rPr dirty="0" err="1"/>
              <a:t>Каждое</a:t>
            </a:r>
            <a:r>
              <a:rPr dirty="0"/>
              <a:t> </a:t>
            </a:r>
            <a:r>
              <a:rPr dirty="0" err="1"/>
              <a:t>правило</a:t>
            </a:r>
            <a:r>
              <a:rPr dirty="0"/>
              <a:t> </a:t>
            </a:r>
            <a:r>
              <a:rPr dirty="0" err="1"/>
              <a:t>грамматики</a:t>
            </a:r>
            <a:r>
              <a:rPr dirty="0"/>
              <a:t> </a:t>
            </a:r>
            <a:r>
              <a:rPr dirty="0" err="1"/>
              <a:t>становится</a:t>
            </a:r>
            <a:r>
              <a:rPr dirty="0"/>
              <a:t> </a:t>
            </a:r>
            <a:r>
              <a:rPr dirty="0" err="1"/>
              <a:t>узлом</a:t>
            </a:r>
            <a:r>
              <a:rPr dirty="0"/>
              <a:t> </a:t>
            </a:r>
            <a:r>
              <a:rPr dirty="0" err="1"/>
              <a:t>дерева</a:t>
            </a:r>
            <a:r>
              <a:rPr dirty="0"/>
              <a:t>, </a:t>
            </a:r>
            <a:r>
              <a:rPr dirty="0" err="1"/>
              <a:t>а</a:t>
            </a:r>
            <a:r>
              <a:rPr dirty="0"/>
              <a:t> </a:t>
            </a:r>
            <a:r>
              <a:rPr dirty="0" err="1"/>
              <a:t>его</a:t>
            </a:r>
            <a:r>
              <a:rPr dirty="0"/>
              <a:t> </a:t>
            </a:r>
            <a:r>
              <a:rPr dirty="0" err="1"/>
              <a:t>подправила</a:t>
            </a:r>
            <a:r>
              <a:rPr dirty="0"/>
              <a:t> — </a:t>
            </a:r>
            <a:r>
              <a:rPr dirty="0" err="1"/>
              <a:t>ветвями</a:t>
            </a:r>
            <a:r>
              <a:rPr dirty="0"/>
              <a:t>.</a:t>
            </a:r>
          </a:p>
          <a:p>
            <a:pPr marL="0" indent="0" defTabSz="374904">
              <a:lnSpc>
                <a:spcPct val="100000"/>
              </a:lnSpc>
              <a:spcBef>
                <a:spcPts val="0"/>
              </a:spcBef>
              <a:buSzTx/>
              <a:buNone/>
              <a:defRPr sz="418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3. </a:t>
            </a:r>
            <a:r>
              <a:rPr dirty="0" err="1"/>
              <a:t>Генерация</a:t>
            </a:r>
            <a:r>
              <a:rPr dirty="0"/>
              <a:t> </a:t>
            </a:r>
            <a:r>
              <a:rPr dirty="0" err="1"/>
              <a:t>тестовых</a:t>
            </a:r>
            <a:r>
              <a:rPr dirty="0"/>
              <a:t> </a:t>
            </a:r>
            <a:r>
              <a:rPr dirty="0" err="1"/>
              <a:t>случаев</a:t>
            </a:r>
            <a:r>
              <a:rPr dirty="0"/>
              <a:t>, </a:t>
            </a:r>
            <a:r>
              <a:rPr dirty="0" err="1"/>
              <a:t>которые</a:t>
            </a:r>
            <a:r>
              <a:rPr dirty="0"/>
              <a:t> </a:t>
            </a:r>
            <a:r>
              <a:rPr dirty="0" err="1"/>
              <a:t>основаны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дереве</a:t>
            </a:r>
            <a:r>
              <a:rPr dirty="0"/>
              <a:t> </a:t>
            </a:r>
            <a:r>
              <a:rPr dirty="0" err="1"/>
              <a:t>разбора</a:t>
            </a:r>
            <a:r>
              <a:rPr dirty="0"/>
              <a:t>. </a:t>
            </a:r>
            <a:r>
              <a:rPr dirty="0" err="1"/>
              <a:t>Фаззер</a:t>
            </a:r>
            <a:r>
              <a:rPr dirty="0"/>
              <a:t> </a:t>
            </a:r>
            <a:r>
              <a:rPr dirty="0" err="1"/>
              <a:t>может</a:t>
            </a:r>
            <a:r>
              <a:rPr dirty="0"/>
              <a:t> </a:t>
            </a:r>
            <a:r>
              <a:rPr dirty="0" err="1"/>
              <a:t>использовать</a:t>
            </a:r>
            <a:r>
              <a:rPr dirty="0"/>
              <a:t> </a:t>
            </a:r>
            <a:r>
              <a:rPr dirty="0" err="1"/>
              <a:t>различные</a:t>
            </a:r>
            <a:r>
              <a:rPr dirty="0"/>
              <a:t> </a:t>
            </a:r>
            <a:r>
              <a:rPr dirty="0" err="1"/>
              <a:t>стратегии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выбора</a:t>
            </a:r>
            <a:r>
              <a:rPr dirty="0"/>
              <a:t> </a:t>
            </a:r>
            <a:r>
              <a:rPr dirty="0" err="1"/>
              <a:t>ветвей</a:t>
            </a:r>
            <a:r>
              <a:rPr dirty="0"/>
              <a:t> </a:t>
            </a:r>
            <a:r>
              <a:rPr dirty="0" err="1"/>
              <a:t>дерева</a:t>
            </a:r>
            <a:r>
              <a:rPr dirty="0"/>
              <a:t>, </a:t>
            </a:r>
            <a:r>
              <a:rPr dirty="0" err="1"/>
              <a:t>чтобы</a:t>
            </a:r>
            <a:r>
              <a:rPr dirty="0"/>
              <a:t> </a:t>
            </a:r>
            <a:r>
              <a:rPr dirty="0" err="1"/>
              <a:t>создать</a:t>
            </a:r>
            <a:r>
              <a:rPr dirty="0"/>
              <a:t> </a:t>
            </a:r>
            <a:r>
              <a:rPr dirty="0" err="1"/>
              <a:t>разнообразные</a:t>
            </a:r>
            <a:r>
              <a:rPr dirty="0"/>
              <a:t> </a:t>
            </a:r>
            <a:r>
              <a:rPr dirty="0" err="1"/>
              <a:t>тестовые</a:t>
            </a:r>
            <a:r>
              <a:rPr dirty="0"/>
              <a:t> </a:t>
            </a:r>
            <a:r>
              <a:rPr dirty="0" err="1"/>
              <a:t>данные</a:t>
            </a:r>
            <a:r>
              <a:rPr dirty="0"/>
              <a:t>. </a:t>
            </a:r>
          </a:p>
          <a:p>
            <a:pPr marL="0" indent="0" defTabSz="374904">
              <a:lnSpc>
                <a:spcPct val="100000"/>
              </a:lnSpc>
              <a:spcBef>
                <a:spcPts val="0"/>
              </a:spcBef>
              <a:buSzTx/>
              <a:buNone/>
              <a:defRPr sz="418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4. </a:t>
            </a:r>
            <a:r>
              <a:rPr dirty="0" err="1"/>
              <a:t>Валидация</a:t>
            </a:r>
            <a:r>
              <a:rPr dirty="0"/>
              <a:t> — </a:t>
            </a:r>
            <a:r>
              <a:rPr dirty="0" err="1"/>
              <a:t>процесс</a:t>
            </a:r>
            <a:r>
              <a:rPr dirty="0"/>
              <a:t> </a:t>
            </a:r>
            <a:r>
              <a:rPr dirty="0" err="1"/>
              <a:t>включает</a:t>
            </a:r>
            <a:r>
              <a:rPr dirty="0"/>
              <a:t> </a:t>
            </a:r>
            <a:r>
              <a:rPr dirty="0" err="1"/>
              <a:t>проверку</a:t>
            </a:r>
            <a:r>
              <a:rPr dirty="0"/>
              <a:t> </a:t>
            </a:r>
            <a:r>
              <a:rPr dirty="0" err="1"/>
              <a:t>созданных</a:t>
            </a:r>
            <a:r>
              <a:rPr dirty="0"/>
              <a:t> </a:t>
            </a:r>
            <a:r>
              <a:rPr dirty="0" err="1"/>
              <a:t>тестов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наличие</a:t>
            </a:r>
            <a:r>
              <a:rPr dirty="0"/>
              <a:t> </a:t>
            </a:r>
            <a:r>
              <a:rPr dirty="0" err="1"/>
              <a:t>ошибок</a:t>
            </a:r>
            <a:r>
              <a:rPr dirty="0"/>
              <a:t>, </a:t>
            </a:r>
            <a:r>
              <a:rPr dirty="0" err="1"/>
              <a:t>а</a:t>
            </a:r>
            <a:r>
              <a:rPr dirty="0"/>
              <a:t> </a:t>
            </a:r>
            <a:r>
              <a:rPr dirty="0" err="1"/>
              <a:t>также</a:t>
            </a:r>
            <a:r>
              <a:rPr dirty="0"/>
              <a:t>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соответствие</a:t>
            </a:r>
            <a:r>
              <a:rPr dirty="0"/>
              <a:t> </a:t>
            </a:r>
            <a:r>
              <a:rPr dirty="0" err="1"/>
              <a:t>желаемым</a:t>
            </a:r>
            <a:r>
              <a:rPr dirty="0"/>
              <a:t> </a:t>
            </a:r>
            <a:r>
              <a:rPr dirty="0" err="1"/>
              <a:t>критериям</a:t>
            </a:r>
            <a:r>
              <a:rPr dirty="0"/>
              <a:t> </a:t>
            </a:r>
            <a:r>
              <a:rPr dirty="0" err="1"/>
              <a:t>качества</a:t>
            </a:r>
            <a:r>
              <a:rPr dirty="0"/>
              <a:t>. </a:t>
            </a:r>
            <a:r>
              <a:rPr dirty="0" err="1"/>
              <a:t>Например</a:t>
            </a:r>
            <a:r>
              <a:rPr dirty="0"/>
              <a:t>, </a:t>
            </a:r>
            <a:r>
              <a:rPr dirty="0" err="1"/>
              <a:t>можно</a:t>
            </a:r>
            <a:r>
              <a:rPr dirty="0"/>
              <a:t> </a:t>
            </a:r>
            <a:r>
              <a:rPr dirty="0" err="1"/>
              <a:t>проверить</a:t>
            </a:r>
            <a:r>
              <a:rPr dirty="0"/>
              <a:t>, </a:t>
            </a:r>
            <a:r>
              <a:rPr dirty="0" err="1"/>
              <a:t>чтобы</a:t>
            </a:r>
            <a:r>
              <a:rPr dirty="0"/>
              <a:t> </a:t>
            </a:r>
            <a:r>
              <a:rPr dirty="0" err="1"/>
              <a:t>тесты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содержали</a:t>
            </a:r>
            <a:r>
              <a:rPr dirty="0"/>
              <a:t> </a:t>
            </a:r>
            <a:r>
              <a:rPr dirty="0" err="1"/>
              <a:t>дубликатов</a:t>
            </a:r>
            <a:r>
              <a:rPr dirty="0"/>
              <a:t>,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полноту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способность</a:t>
            </a:r>
            <a:r>
              <a:rPr dirty="0"/>
              <a:t> </a:t>
            </a:r>
            <a:r>
              <a:rPr dirty="0" err="1"/>
              <a:t>выявлять</a:t>
            </a:r>
            <a:r>
              <a:rPr dirty="0"/>
              <a:t> </a:t>
            </a:r>
            <a:r>
              <a:rPr dirty="0" err="1"/>
              <a:t>ошибки</a:t>
            </a:r>
            <a:r>
              <a:rPr dirty="0"/>
              <a:t>.</a:t>
            </a:r>
          </a:p>
          <a:p>
            <a:pPr marL="0" indent="0" defTabSz="374904">
              <a:lnSpc>
                <a:spcPct val="100000"/>
              </a:lnSpc>
              <a:spcBef>
                <a:spcPts val="0"/>
              </a:spcBef>
              <a:buSzTx/>
              <a:buNone/>
              <a:defRPr sz="4182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5.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отчетность</a:t>
            </a:r>
            <a:r>
              <a:rPr dirty="0"/>
              <a:t> —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этом</a:t>
            </a:r>
            <a:r>
              <a:rPr dirty="0"/>
              <a:t> </a:t>
            </a:r>
            <a:r>
              <a:rPr dirty="0" err="1"/>
              <a:t>этапе</a:t>
            </a:r>
            <a:r>
              <a:rPr dirty="0"/>
              <a:t> </a:t>
            </a:r>
            <a:r>
              <a:rPr dirty="0" err="1"/>
              <a:t>проводятся</a:t>
            </a:r>
            <a:r>
              <a:rPr dirty="0"/>
              <a:t>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качества</a:t>
            </a:r>
            <a:r>
              <a:rPr dirty="0"/>
              <a:t> </a:t>
            </a:r>
            <a:r>
              <a:rPr dirty="0" err="1"/>
              <a:t>созданных</a:t>
            </a:r>
            <a:r>
              <a:rPr dirty="0"/>
              <a:t> </a:t>
            </a:r>
            <a:r>
              <a:rPr dirty="0" err="1"/>
              <a:t>тестов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оценка</a:t>
            </a:r>
            <a:r>
              <a:rPr dirty="0"/>
              <a:t> </a:t>
            </a:r>
            <a:r>
              <a:rPr dirty="0" err="1"/>
              <a:t>их</a:t>
            </a:r>
            <a:r>
              <a:rPr dirty="0"/>
              <a:t> </a:t>
            </a:r>
            <a:r>
              <a:rPr dirty="0" err="1"/>
              <a:t>эффективности</a:t>
            </a:r>
            <a:r>
              <a:rPr dirty="0"/>
              <a:t>. </a:t>
            </a:r>
            <a:r>
              <a:rPr dirty="0" err="1"/>
              <a:t>Сбор</a:t>
            </a:r>
            <a:r>
              <a:rPr dirty="0"/>
              <a:t> </a:t>
            </a:r>
            <a:r>
              <a:rPr dirty="0" err="1"/>
              <a:t>статистики</a:t>
            </a:r>
            <a:r>
              <a:rPr dirty="0"/>
              <a:t>, </a:t>
            </a:r>
            <a:r>
              <a:rPr dirty="0" err="1"/>
              <a:t>выявление</a:t>
            </a:r>
            <a:r>
              <a:rPr dirty="0"/>
              <a:t> </a:t>
            </a:r>
            <a:r>
              <a:rPr dirty="0" err="1"/>
              <a:t>наиболее</a:t>
            </a:r>
            <a:r>
              <a:rPr dirty="0"/>
              <a:t> </a:t>
            </a:r>
            <a:r>
              <a:rPr dirty="0" err="1"/>
              <a:t>проблемных</a:t>
            </a:r>
            <a:r>
              <a:rPr dirty="0"/>
              <a:t> </a:t>
            </a:r>
            <a:r>
              <a:rPr dirty="0" err="1"/>
              <a:t>областей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тестируемом</a:t>
            </a:r>
            <a:r>
              <a:rPr dirty="0"/>
              <a:t> </a:t>
            </a:r>
            <a:r>
              <a:rPr dirty="0" err="1"/>
              <a:t>коде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анализ</a:t>
            </a:r>
            <a:r>
              <a:rPr dirty="0"/>
              <a:t> </a:t>
            </a:r>
            <a:r>
              <a:rPr dirty="0" err="1"/>
              <a:t>покрываемости</a:t>
            </a:r>
            <a:r>
              <a:rPr dirty="0"/>
              <a:t> </a:t>
            </a:r>
            <a:r>
              <a:rPr dirty="0" err="1"/>
              <a:t>помогают</a:t>
            </a:r>
            <a:r>
              <a:rPr dirty="0"/>
              <a:t> </a:t>
            </a:r>
            <a:r>
              <a:rPr dirty="0" err="1"/>
              <a:t>улучшить</a:t>
            </a:r>
            <a:r>
              <a:rPr dirty="0"/>
              <a:t>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сам</a:t>
            </a:r>
            <a:r>
              <a:rPr dirty="0"/>
              <a:t> </a:t>
            </a:r>
            <a:r>
              <a:rPr dirty="0" err="1"/>
              <a:t>процесс</a:t>
            </a:r>
            <a:r>
              <a:rPr dirty="0"/>
              <a:t> </a:t>
            </a:r>
            <a:r>
              <a:rPr dirty="0" err="1"/>
              <a:t>генерации</a:t>
            </a:r>
            <a:r>
              <a:rPr dirty="0"/>
              <a:t> </a:t>
            </a:r>
            <a:r>
              <a:rPr dirty="0" err="1"/>
              <a:t>тестов</a:t>
            </a:r>
            <a:r>
              <a:rPr dirty="0"/>
              <a:t>, </a:t>
            </a:r>
            <a:r>
              <a:rPr dirty="0" err="1"/>
              <a:t>так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структуру</a:t>
            </a:r>
            <a:r>
              <a:rPr dirty="0"/>
              <a:t> </a:t>
            </a:r>
            <a:r>
              <a:rPr dirty="0" err="1"/>
              <a:t>грамматики</a:t>
            </a:r>
            <a:r>
              <a:rPr dirty="0"/>
              <a:t>.</a:t>
            </a:r>
          </a:p>
        </p:txBody>
      </p:sp>
      <p:sp>
        <p:nvSpPr>
          <p:cNvPr id="199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71984" y="12700000"/>
            <a:ext cx="24765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Фаззер на основе мутац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Фаззер на основе мутаций</a:t>
            </a:r>
          </a:p>
        </p:txBody>
      </p:sp>
      <p:sp>
        <p:nvSpPr>
          <p:cNvPr id="202" name="Набор репрезентативных данных…"/>
          <p:cNvSpPr txBox="1">
            <a:spLocks noGrp="1"/>
          </p:cNvSpPr>
          <p:nvPr>
            <p:ph type="body" sz="half" idx="4294967295"/>
          </p:nvPr>
        </p:nvSpPr>
        <p:spPr>
          <a:xfrm>
            <a:off x="1219200" y="4013200"/>
            <a:ext cx="9846220" cy="8483600"/>
          </a:xfrm>
          <a:prstGeom prst="rect">
            <a:avLst/>
          </a:prstGeom>
        </p:spPr>
        <p:txBody>
          <a:bodyPr/>
          <a:lstStyle/>
          <a:p>
            <a:pPr marL="1118754" indent="-1118754" defTabSz="127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Набор репрезентативных данных</a:t>
            </a:r>
          </a:p>
          <a:p>
            <a:pPr marL="1118754" indent="-1118754" defTabSz="127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Фаззер</a:t>
            </a:r>
          </a:p>
          <a:p>
            <a:pPr marL="1118754" indent="-1118754" defTabSz="127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Изменения готовых последовательностей </a:t>
            </a:r>
          </a:p>
          <a:p>
            <a:pPr marL="1118754" indent="-1118754" defTabSz="12700">
              <a:lnSpc>
                <a:spcPct val="100000"/>
              </a:lnSpc>
              <a:spcBef>
                <a:spcPts val="2000"/>
              </a:spcBef>
              <a:buClr>
                <a:srgbClr val="000000"/>
              </a:buClr>
              <a:buSzPct val="100000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Комбинации и сочетания вариаций</a:t>
            </a:r>
          </a:p>
          <a:p>
            <a:pPr marL="1118754" indent="-1118754" defTabSz="127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Подача в программу</a:t>
            </a:r>
          </a:p>
        </p:txBody>
      </p:sp>
      <p:sp>
        <p:nvSpPr>
          <p:cNvPr id="203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61570" y="12700000"/>
            <a:ext cx="268479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Фаззер на основе покрытия кода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Фаззер на основе покрытия кода</a:t>
            </a:r>
          </a:p>
        </p:txBody>
      </p:sp>
      <p:sp>
        <p:nvSpPr>
          <p:cNvPr id="206" name="Подобные фаззеры устроены по принципу генетического алгоритма и стремятся максимизировать покрытие тестового кода."/>
          <p:cNvSpPr txBox="1">
            <a:spLocks noGrp="1"/>
          </p:cNvSpPr>
          <p:nvPr>
            <p:ph type="body" sz="quarter" idx="4294967295"/>
          </p:nvPr>
        </p:nvSpPr>
        <p:spPr>
          <a:xfrm>
            <a:off x="1195152" y="3243685"/>
            <a:ext cx="20404035" cy="2303153"/>
          </a:xfrm>
          <a:prstGeom prst="rect">
            <a:avLst/>
          </a:prstGeom>
        </p:spPr>
        <p:txBody>
          <a:bodyPr/>
          <a:lstStyle>
            <a:lvl1pPr marL="0" indent="0" defTabSz="12700">
              <a:lnSpc>
                <a:spcPct val="150000"/>
              </a:lnSpc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Подобные фаззеры устроены по принципу генетического алгоритма и стремятся максимизировать покрытие тестового кода.</a:t>
            </a:r>
          </a:p>
        </p:txBody>
      </p:sp>
      <p:pic>
        <p:nvPicPr>
          <p:cNvPr id="207" name="Фаззер.drawio.png" descr="Фаззер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20" y="5656845"/>
            <a:ext cx="14927497" cy="704315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12059919" y="12700000"/>
            <a:ext cx="271781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Macintosh PowerPoint</Application>
  <PresentationFormat>Произвольный</PresentationFormat>
  <Paragraphs>61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</vt:lpstr>
      <vt:lpstr>23_ClassicWhite</vt:lpstr>
      <vt:lpstr>Методы тестирования ПО</vt:lpstr>
      <vt:lpstr>Фаззинг</vt:lpstr>
      <vt:lpstr>Этапы Фаззинга</vt:lpstr>
      <vt:lpstr>Метод серого ящика</vt:lpstr>
      <vt:lpstr>Где можно применять Фаззинг</vt:lpstr>
      <vt:lpstr>Типы фаззеров</vt:lpstr>
      <vt:lpstr>Фаззер на основе грамматики</vt:lpstr>
      <vt:lpstr>Фаззер на основе мутаций</vt:lpstr>
      <vt:lpstr>Фаззер на основе покрытия кода</vt:lpstr>
      <vt:lpstr>Построение грамматики по данным</vt:lpstr>
      <vt:lpstr>Проблемы фаззера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Салимли Айзек Мухтар оглы</cp:lastModifiedBy>
  <cp:revision>1</cp:revision>
  <dcterms:modified xsi:type="dcterms:W3CDTF">2025-03-26T00:40:32Z</dcterms:modified>
</cp:coreProperties>
</file>